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5"/>
  </p:notesMasterIdLst>
  <p:handoutMasterIdLst>
    <p:handoutMasterId r:id="rId66"/>
  </p:handoutMasterIdLst>
  <p:sldIdLst>
    <p:sldId id="355" r:id="rId7"/>
    <p:sldId id="360" r:id="rId8"/>
    <p:sldId id="361" r:id="rId9"/>
    <p:sldId id="364" r:id="rId10"/>
    <p:sldId id="363" r:id="rId11"/>
    <p:sldId id="366" r:id="rId12"/>
    <p:sldId id="367" r:id="rId13"/>
    <p:sldId id="368" r:id="rId14"/>
    <p:sldId id="369" r:id="rId15"/>
    <p:sldId id="370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2" r:id="rId42"/>
    <p:sldId id="399" r:id="rId43"/>
    <p:sldId id="400" r:id="rId44"/>
    <p:sldId id="401" r:id="rId45"/>
    <p:sldId id="419" r:id="rId46"/>
    <p:sldId id="421" r:id="rId47"/>
    <p:sldId id="403" r:id="rId48"/>
    <p:sldId id="407" r:id="rId49"/>
    <p:sldId id="408" r:id="rId50"/>
    <p:sldId id="409" r:id="rId51"/>
    <p:sldId id="410" r:id="rId52"/>
    <p:sldId id="411" r:id="rId53"/>
    <p:sldId id="412" r:id="rId54"/>
    <p:sldId id="406" r:id="rId55"/>
    <p:sldId id="385" r:id="rId56"/>
    <p:sldId id="372" r:id="rId57"/>
    <p:sldId id="420" r:id="rId58"/>
    <p:sldId id="414" r:id="rId59"/>
    <p:sldId id="415" r:id="rId60"/>
    <p:sldId id="417" r:id="rId61"/>
    <p:sldId id="418" r:id="rId62"/>
    <p:sldId id="413" r:id="rId63"/>
    <p:sldId id="365" r:id="rId6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9D9D9D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146" d="100"/>
          <a:sy n="146" d="100"/>
        </p:scale>
        <p:origin x="573" y="51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13/06/2023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jpeg"/><Relationship Id="rId4" Type="http://schemas.openxmlformats.org/officeDocument/2006/relationships/image" Target="../media/image8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computing.stackexchange.com/questions/10235/explain-the-representation-of-the-cnot-gate-in-zx-calculus" TargetMode="External"/><Relationship Id="rId13" Type="http://schemas.openxmlformats.org/officeDocument/2006/relationships/hyperlink" Target="https://arxiv.org/pdf/1902.03178.pdf" TargetMode="External"/><Relationship Id="rId3" Type="http://schemas.openxmlformats.org/officeDocument/2006/relationships/hyperlink" Target="https://arxiv.org/pdf/1310.6813.pdf" TargetMode="External"/><Relationship Id="rId7" Type="http://schemas.openxmlformats.org/officeDocument/2006/relationships/hyperlink" Target="https://www.cs.ox.ac.uk/people/bob.coecke/ZX-lectures_JPG.pdf" TargetMode="External"/><Relationship Id="rId12" Type="http://schemas.openxmlformats.org/officeDocument/2006/relationships/hyperlink" Target="https://pennylane.ai/qml/demos/tutorial_zx_calculus" TargetMode="External"/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xiv-vanity.com/papers/2303.08829/" TargetMode="External"/><Relationship Id="rId11" Type="http://schemas.openxmlformats.org/officeDocument/2006/relationships/hyperlink" Target="https://medium.com/quantinuum/how-zx-calculus-reveals-the-logic-and-processes-of-quantum-mechanics-to-everyone-944fc3bbbb2c" TargetMode="External"/><Relationship Id="rId5" Type="http://schemas.openxmlformats.org/officeDocument/2006/relationships/hyperlink" Target="https://commons.wikimedia.org/wiki/File:ZX-calculus_cNOT-example.svg" TargetMode="External"/><Relationship Id="rId10" Type="http://schemas.openxmlformats.org/officeDocument/2006/relationships/hyperlink" Target="https://arxiv.org/pdf/2012.13966.pdf" TargetMode="External"/><Relationship Id="rId4" Type="http://schemas.openxmlformats.org/officeDocument/2006/relationships/hyperlink" Target="https://zxcalculus.com/tutorial" TargetMode="External"/><Relationship Id="rId9" Type="http://schemas.openxmlformats.org/officeDocument/2006/relationships/hyperlink" Target="https://zxcalculu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13.06.2023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dirty="0"/>
                  <a:t>consists of </a:t>
                </a:r>
                <a:r>
                  <a:rPr lang="en-GB" b="1" dirty="0"/>
                  <a:t>objects</a:t>
                </a:r>
                <a:r>
                  <a:rPr lang="en-GB" dirty="0"/>
                  <a:t> and </a:t>
                </a:r>
                <a:r>
                  <a:rPr lang="en-GB" b="1" dirty="0"/>
                  <a:t>arrows</a:t>
                </a:r>
                <a:r>
                  <a:rPr lang="en-GB" dirty="0"/>
                  <a:t> (/morphisms)</a:t>
                </a:r>
              </a:p>
              <a:p>
                <a:pPr lvl="2"/>
                <a:r>
                  <a:rPr lang="en-GB" dirty="0"/>
                  <a:t>Objects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Morphisms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Represent </a:t>
                </a:r>
                <a:r>
                  <a:rPr lang="en-GB" i="1" dirty="0"/>
                  <a:t>loops</a:t>
                </a:r>
                <a:r>
                  <a:rPr lang="en-GB" dirty="0"/>
                  <a:t> in the diagram</a:t>
                </a:r>
              </a:p>
              <a:p>
                <a:r>
                  <a:rPr lang="en-GB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dirty="0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and then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in a sequence</a:t>
                </a:r>
              </a:p>
              <a:p>
                <a:pPr lvl="2"/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GB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Extend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with:</a:t>
                </a:r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If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dirty="0"/>
                  <a:t>Objects: Hilbert Spaces / (Vector Spaces)</a:t>
                </a:r>
              </a:p>
              <a:p>
                <a:pPr lvl="3"/>
                <a:r>
                  <a:rPr lang="de-DE" dirty="0"/>
                  <a:t>Concrete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50" dirty="0"/>
              </a:p>
              <a:p>
                <a:pPr lvl="2"/>
                <a:r>
                  <a:rPr lang="en-US" dirty="0"/>
                  <a:t>Tensor Product: Kronecker Product</a:t>
                </a:r>
              </a:p>
              <a:p>
                <a:pPr lvl="2"/>
                <a:r>
                  <a:rPr lang="en-US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481900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dirty="0"/>
              <a:t>Represent quantum circuit visually as network of morphisms</a:t>
            </a:r>
          </a:p>
          <a:p>
            <a:pPr lvl="2"/>
            <a:r>
              <a:rPr lang="en-US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dirty="0"/>
              <a:t>If it looks like the same graph its the same thing</a:t>
            </a:r>
          </a:p>
          <a:p>
            <a:pPr lvl="3"/>
            <a:r>
              <a:rPr lang="en-US" dirty="0"/>
              <a:t>Guaranteed by the rules of the underlying Category</a:t>
            </a:r>
            <a:endParaRPr lang="en-US" sz="1050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dirty="0"/>
              <a:t>We represent this atoms using spiders</a:t>
            </a:r>
            <a:endParaRPr lang="en-GB" dirty="0"/>
          </a:p>
          <a:p>
            <a:pPr lvl="2"/>
            <a:r>
              <a:rPr lang="en-GB" dirty="0"/>
              <a:t>Spiders represent the morphisms from before</a:t>
            </a:r>
            <a:endParaRPr lang="en-US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8" r="7544"/>
          <a:stretch/>
        </p:blipFill>
        <p:spPr>
          <a:xfrm>
            <a:off x="5604682" y="898655"/>
            <a:ext cx="3454409" cy="1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dirty="0"/>
                  <a:t>Spiders are the nodes in the graph</a:t>
                </a:r>
              </a:p>
              <a:p>
                <a:pPr lvl="2"/>
                <a:r>
                  <a:rPr lang="en-GB" dirty="0"/>
                  <a:t>Arbitrary number of inputs / outputs</a:t>
                </a:r>
              </a:p>
              <a:p>
                <a:pPr lvl="2"/>
                <a:r>
                  <a:rPr lang="en-GB" dirty="0"/>
                  <a:t>Represent linear maps</a:t>
                </a:r>
              </a:p>
              <a:p>
                <a:r>
                  <a:rPr lang="en-GB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Can have a phase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270017" y="2691428"/>
            <a:ext cx="2269355" cy="18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374789" y="662139"/>
            <a:ext cx="2059809" cy="19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 we can visually deduce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represents a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dirty="0"/>
                  <a:t> matrix</a:t>
                </a:r>
                <a:endParaRPr lang="en-US" sz="1200" dirty="0"/>
              </a:p>
              <a:p>
                <a:pPr lvl="3"/>
                <a:r>
                  <a:rPr lang="en-US" dirty="0"/>
                  <a:t>Not unitary</a:t>
                </a:r>
              </a:p>
              <a:p>
                <a:pPr lvl="3"/>
                <a:r>
                  <a:rPr lang="en-US" dirty="0"/>
                  <a:t>Not even square</a:t>
                </a:r>
              </a:p>
              <a:p>
                <a:pPr lvl="2"/>
                <a:r>
                  <a:rPr lang="en-US" dirty="0"/>
                  <a:t>Spiders extend classical gates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dirty="0"/>
                  <a:t>Spiders can represent States </a:t>
                </a:r>
                <a:r>
                  <a:rPr lang="en-GB" b="1" dirty="0"/>
                  <a:t>and</a:t>
                </a:r>
                <a:r>
                  <a:rPr lang="en-GB" dirty="0"/>
                  <a:t> Gates</a:t>
                </a:r>
              </a:p>
              <a:p>
                <a:pPr lvl="2"/>
                <a:r>
                  <a:rPr lang="en-GB" dirty="0"/>
                  <a:t>Global scalars are omitted</a:t>
                </a:r>
                <a:endParaRPr lang="en-US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73463" y="802568"/>
            <a:ext cx="2120193" cy="3318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</p:spPr>
            <p:txBody>
              <a:bodyPr/>
              <a:lstStyle/>
              <a:p>
                <a:r>
                  <a:rPr lang="en-US" dirty="0"/>
                  <a:t>Every spider of arity 2 and phase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is an identity matrix</a:t>
                </a:r>
              </a:p>
              <a:p>
                <a:pPr lvl="2"/>
                <a:r>
                  <a:rPr lang="en-US" dirty="0">
                    <a:ea typeface="+mj-ea"/>
                    <a:cs typeface="+mj-cs"/>
                  </a:rPr>
                  <a:t>If spider has no angle, it implicitly means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dirty="0"/>
                  <a:t>Identity spiders can just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2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dirty="0"/>
                  <a:t>represent the Unit-Morphism from the compact monoidal category</a:t>
                </a:r>
                <a:endParaRPr lang="en-US" sz="1200" dirty="0"/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58507" y="3447081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624252" y="3226901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dirty="0"/>
              <a:t>Bigger Graphs can be constructed by connecting spiders</a:t>
            </a:r>
          </a:p>
          <a:p>
            <a:pPr lvl="2"/>
            <a:r>
              <a:rPr lang="en-US" dirty="0"/>
              <a:t>Every output of a spider gets connected to the input of another spider</a:t>
            </a:r>
          </a:p>
          <a:p>
            <a:pPr lvl="2"/>
            <a:r>
              <a:rPr lang="en-US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35103" y="957094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7438062" cy="4035942"/>
          </a:xfrm>
        </p:spPr>
        <p:txBody>
          <a:bodyPr/>
          <a:lstStyle/>
          <a:p>
            <a:r>
              <a:rPr lang="en-US" dirty="0"/>
              <a:t>To calculate the matrix representation</a:t>
            </a:r>
          </a:p>
          <a:p>
            <a:pPr lvl="2"/>
            <a:r>
              <a:rPr lang="en-US" dirty="0"/>
              <a:t>Divide the graph into regions</a:t>
            </a:r>
          </a:p>
          <a:p>
            <a:pPr lvl="2"/>
            <a:r>
              <a:rPr lang="en-US" dirty="0"/>
              <a:t>Each region must contain </a:t>
            </a:r>
            <a:r>
              <a:rPr lang="en-US" b="1" dirty="0"/>
              <a:t>exactly</a:t>
            </a:r>
            <a:r>
              <a:rPr lang="en-US" dirty="0"/>
              <a:t> one spider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Simplification works just like normal circuits</a:t>
            </a:r>
          </a:p>
          <a:p>
            <a:pPr lvl="2"/>
            <a:r>
              <a:rPr lang="en-US" dirty="0"/>
              <a:t>“parallel” parts are combined using the tensor product</a:t>
            </a:r>
          </a:p>
          <a:p>
            <a:pPr lvl="2"/>
            <a:r>
              <a:rPr lang="en-US" dirty="0"/>
              <a:t>“sequential” parts are combined using the matrix product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matrix represents the circuit</a:t>
            </a:r>
          </a:p>
          <a:p>
            <a:pPr lvl="2"/>
            <a:r>
              <a:rPr lang="en-US" dirty="0"/>
              <a:t>It is not necessary square / unitary</a:t>
            </a:r>
            <a:endParaRPr lang="en-US" sz="1600" dirty="0">
              <a:ea typeface="+mj-ea"/>
              <a:cs typeface="+mj-cs"/>
            </a:endParaRP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769607" y="1074418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769606" y="2160933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7266361" y="1074418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blipFill>
                <a:blip r:embed="rId3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blipFill>
                <a:blip r:embed="rId4"/>
                <a:stretch>
                  <a:fillRect l="-12766" r="-212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Combine sequential Regions</a:t>
                </a:r>
              </a:p>
              <a:p>
                <a:pPr marL="523875" lvl="2" indent="-342900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09A600-51C4-F2F7-F63D-655AE49851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695" y="3530510"/>
            <a:ext cx="8092777" cy="1031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77B22-ADF7-1CA4-62A1-29A19FF49672}"/>
              </a:ext>
            </a:extLst>
          </p:cNvPr>
          <p:cNvSpPr/>
          <p:nvPr/>
        </p:nvSpPr>
        <p:spPr>
          <a:xfrm>
            <a:off x="2556039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/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blipFill>
                <a:blip r:embed="rId5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4029F1-6633-C20F-68B8-B2B231614811}"/>
              </a:ext>
            </a:extLst>
          </p:cNvPr>
          <p:cNvSpPr/>
          <p:nvPr/>
        </p:nvSpPr>
        <p:spPr>
          <a:xfrm>
            <a:off x="3269021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10A03-77B1-D04B-DA63-970F0E1DC509}"/>
              </a:ext>
            </a:extLst>
          </p:cNvPr>
          <p:cNvSpPr/>
          <p:nvPr/>
        </p:nvSpPr>
        <p:spPr>
          <a:xfrm>
            <a:off x="2558290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A03E1-0E24-FAA1-6C79-3DA855DCB80D}"/>
              </a:ext>
            </a:extLst>
          </p:cNvPr>
          <p:cNvSpPr/>
          <p:nvPr/>
        </p:nvSpPr>
        <p:spPr>
          <a:xfrm>
            <a:off x="3271272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/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blipFill>
                <a:blip r:embed="rId6"/>
                <a:stretch>
                  <a:fillRect l="-13043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/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blipFill>
                <a:blip r:embed="rId7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/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blipFill>
                <a:blip r:embed="rId8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Parallel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e>
                    </m:d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id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d>
                      <m:dPr>
                        <m:endChr m:val="⟩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−−</m:t>
                            </m:r>
                          </m:e>
                        </m:d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</m:oMath>
                </a14:m>
                <a:endParaRPr lang="de-DE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000" i="1" dirty="0">
                  <a:latin typeface="Cambria Math" panose="02040503050406030204" pitchFamily="18" charset="0"/>
                </a:endParaRPr>
              </a:p>
              <a:p>
                <a:pPr lvl="1"/>
                <a:endParaRPr lang="de-DE" dirty="0"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2,1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d>
                      <m:dPr>
                        <m:endChr m:val="⟩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00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d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4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Sequential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∘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de-DE" sz="1100" i="1" dirty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lvl="2"/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0789F994-D681-1288-5EC1-9A949FE3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42" y="3592559"/>
            <a:ext cx="8406115" cy="1071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69414-151A-2CF1-D5F1-FF3FCA15AF3B}"/>
              </a:ext>
            </a:extLst>
          </p:cNvPr>
          <p:cNvSpPr/>
          <p:nvPr/>
        </p:nvSpPr>
        <p:spPr>
          <a:xfrm>
            <a:off x="2828011" y="3511052"/>
            <a:ext cx="1339039" cy="12856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/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 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 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draw the Regions?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9C39-05B6-701F-1C30-91C3AD6F5D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6700011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There may exist multiple ways of drawing the regions</a:t>
            </a:r>
          </a:p>
          <a:p>
            <a:pPr lvl="2"/>
            <a:r>
              <a:rPr lang="en-US" dirty="0"/>
              <a:t>Obvious, as you are allowed to move components around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This leads to different matrices in the calculation process</a:t>
            </a:r>
          </a:p>
          <a:p>
            <a:pPr lvl="2"/>
            <a:r>
              <a:rPr lang="en-US" dirty="0"/>
              <a:t>But the final matrices are always equivalent</a:t>
            </a:r>
          </a:p>
          <a:p>
            <a:pPr lvl="2"/>
            <a:r>
              <a:rPr lang="en-US" dirty="0"/>
              <a:t>(neglecting the global scalar factor)</a:t>
            </a:r>
          </a:p>
          <a:p>
            <a:pPr lvl="2"/>
            <a:endParaRPr lang="en-US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But why do it this way?</a:t>
            </a:r>
          </a:p>
          <a:p>
            <a:pPr lvl="2"/>
            <a:r>
              <a:rPr lang="en-US" dirty="0"/>
              <a:t>It is just as bad as the classical matrix approach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</p:txBody>
      </p:sp>
      <p:pic>
        <p:nvPicPr>
          <p:cNvPr id="2050" name="Picture 2" descr="Unifying flavors of fault tolerance with the ZX calculus – arXiv Vanity">
            <a:extLst>
              <a:ext uri="{FF2B5EF4-FFF2-40B4-BE49-F238E27FC236}">
                <a16:creationId xmlns:a16="http://schemas.microsoft.com/office/drawing/2014/main" id="{E967D9E1-A59A-D668-B1E6-E2059CEF8B4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11" y="2902915"/>
            <a:ext cx="3410016" cy="17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2540999"/>
          </a:xfrm>
        </p:spPr>
        <p:txBody>
          <a:bodyPr/>
          <a:lstStyle/>
          <a:p>
            <a:r>
              <a:rPr lang="en-GB" dirty="0"/>
              <a:t>We don’t want to calculate the graph using its matrix form</a:t>
            </a:r>
          </a:p>
          <a:p>
            <a:r>
              <a:rPr lang="en-US" sz="1800" dirty="0"/>
              <a:t>There exist many rules to simplify ZX-Graphs</a:t>
            </a:r>
          </a:p>
          <a:p>
            <a:pPr lvl="2"/>
            <a:r>
              <a:rPr lang="en-US" dirty="0"/>
              <a:t>But far fewer rules as for classical circuits</a:t>
            </a:r>
          </a:p>
          <a:p>
            <a:r>
              <a:rPr lang="en-US" dirty="0"/>
              <a:t>We can apply the rules anywhere in the graph if:</a:t>
            </a:r>
          </a:p>
          <a:p>
            <a:pPr lvl="2"/>
            <a:r>
              <a:rPr lang="en-US" dirty="0"/>
              <a:t>The pattern for the substitution matches</a:t>
            </a:r>
          </a:p>
          <a:p>
            <a:pPr lvl="2"/>
            <a:r>
              <a:rPr lang="en-US" dirty="0"/>
              <a:t>The order of the input / output wires of regions are unchanged</a:t>
            </a:r>
          </a:p>
          <a:p>
            <a:pPr lvl="2"/>
            <a:r>
              <a:rPr lang="en-US" dirty="0"/>
              <a:t>All rule still holds if the spiders flip colors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3F91FE-A1A9-71D5-178D-89AC15305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81497" y="3677601"/>
            <a:ext cx="4430592" cy="1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Two spiders of the same color fuse together</a:t>
            </a:r>
          </a:p>
          <a:p>
            <a:pPr lvl="2"/>
            <a:r>
              <a:rPr lang="en-US" dirty="0"/>
              <a:t>Phase angles add up</a:t>
            </a:r>
          </a:p>
          <a:p>
            <a:pPr lvl="2"/>
            <a:r>
              <a:rPr lang="en-US" dirty="0"/>
              <a:t>Can simplify graph a lot</a:t>
            </a:r>
          </a:p>
          <a:p>
            <a:r>
              <a:rPr lang="en-US" dirty="0"/>
              <a:t>This rule allows to freely change input and outputs!</a:t>
            </a:r>
          </a:p>
          <a:p>
            <a:pPr lvl="2"/>
            <a:r>
              <a:rPr lang="en-US" dirty="0"/>
              <a:t>Only topology matters</a:t>
            </a:r>
          </a:p>
          <a:p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E22049A-14BC-C363-07D0-36132247E2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300" y="3274527"/>
            <a:ext cx="4343183" cy="137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42108-CBCB-596A-7C56-18C679A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53" y="3319783"/>
            <a:ext cx="3764819" cy="1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Hopf</a:t>
            </a:r>
            <a:r>
              <a:rPr lang="en-GB" dirty="0"/>
              <a:t>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If two spiders of different color are connected by 2 lines, both lines can be deleted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CECA91-6FE7-F14B-091C-368DD1A5BA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504" y="2805953"/>
            <a:ext cx="7156992" cy="1766454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576A896-45E2-2E27-9CBC-69EA6AD0A5DE}"/>
              </a:ext>
            </a:extLst>
          </p:cNvPr>
          <p:cNvSpPr/>
          <p:nvPr/>
        </p:nvSpPr>
        <p:spPr>
          <a:xfrm>
            <a:off x="2622916" y="3509126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2310F-8C58-BECE-47AF-BDDD0CA69636}"/>
              </a:ext>
            </a:extLst>
          </p:cNvPr>
          <p:cNvSpPr/>
          <p:nvPr/>
        </p:nvSpPr>
        <p:spPr>
          <a:xfrm>
            <a:off x="1729221" y="3515375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7ABA1-17CF-D977-504F-4CFF6ACA483C}"/>
              </a:ext>
            </a:extLst>
          </p:cNvPr>
          <p:cNvSpPr/>
          <p:nvPr/>
        </p:nvSpPr>
        <p:spPr>
          <a:xfrm>
            <a:off x="6566433" y="3512590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C911A3-E559-3E1D-7DF6-122DBF844203}"/>
              </a:ext>
            </a:extLst>
          </p:cNvPr>
          <p:cNvSpPr/>
          <p:nvPr/>
        </p:nvSpPr>
        <p:spPr>
          <a:xfrm>
            <a:off x="5672738" y="3514521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5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Basis-State Copy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“Green copies Red”, “Red copies Green”</a:t>
                </a:r>
              </a:p>
              <a:p>
                <a:pPr lvl="2"/>
                <a:r>
                  <a:rPr lang="en-US" dirty="0"/>
                  <a:t>Only works for computational basis states</a:t>
                </a: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, |1⟩</m:t>
                    </m:r>
                  </m:oMath>
                </a14:m>
                <a:r>
                  <a:rPr lang="en-US" dirty="0"/>
                  <a:t> 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 , 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depending on colors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273BB4-EEB4-EDAC-5BAF-F4137A428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53345" y="2490315"/>
            <a:ext cx="4237309" cy="23212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A231980-B1AD-0C43-A67C-C1ED93AC7B8D}"/>
              </a:ext>
            </a:extLst>
          </p:cNvPr>
          <p:cNvSpPr/>
          <p:nvPr/>
        </p:nvSpPr>
        <p:spPr>
          <a:xfrm>
            <a:off x="2602518" y="3477605"/>
            <a:ext cx="361803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9C25-071C-8E96-4DC8-2A67D8A0DCA4}"/>
              </a:ext>
            </a:extLst>
          </p:cNvPr>
          <p:cNvSpPr/>
          <p:nvPr/>
        </p:nvSpPr>
        <p:spPr>
          <a:xfrm>
            <a:off x="3187903" y="3477605"/>
            <a:ext cx="361803" cy="361788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13B3BB-4A0C-55DE-7B04-6FDECEAB3546}"/>
              </a:ext>
            </a:extLst>
          </p:cNvPr>
          <p:cNvSpPr/>
          <p:nvPr/>
        </p:nvSpPr>
        <p:spPr>
          <a:xfrm>
            <a:off x="5318128" y="2772094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7FF1D5-9FC9-B46C-C3DA-08041EC4A5A2}"/>
              </a:ext>
            </a:extLst>
          </p:cNvPr>
          <p:cNvSpPr/>
          <p:nvPr/>
        </p:nvSpPr>
        <p:spPr>
          <a:xfrm>
            <a:off x="5314603" y="3360906"/>
            <a:ext cx="361802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24EA3A-064D-E9EF-F992-C22AE40E95EC}"/>
              </a:ext>
            </a:extLst>
          </p:cNvPr>
          <p:cNvSpPr/>
          <p:nvPr/>
        </p:nvSpPr>
        <p:spPr>
          <a:xfrm>
            <a:off x="5314601" y="4074741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37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Bi-Algebra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Analog to digital logic</a:t>
            </a:r>
          </a:p>
          <a:p>
            <a:pPr lvl="2"/>
            <a:r>
              <a:rPr lang="en-US" dirty="0"/>
              <a:t>Create XOR using spider fusion</a:t>
            </a:r>
          </a:p>
          <a:p>
            <a:pPr lvl="2"/>
            <a:r>
              <a:rPr lang="en-US" dirty="0"/>
              <a:t>Use Copy-Rule from before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C5BB5-BA18-A62B-C1B9-7906C6D3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35" y="2317972"/>
            <a:ext cx="4258499" cy="98693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6146D3-AF17-CC3D-C042-D1D422970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61955" y="3386976"/>
            <a:ext cx="4570123" cy="1465039"/>
          </a:xfr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67D83A0-31D7-769D-315C-9AEC06DE64BA}"/>
              </a:ext>
            </a:extLst>
          </p:cNvPr>
          <p:cNvSpPr/>
          <p:nvPr/>
        </p:nvSpPr>
        <p:spPr>
          <a:xfrm>
            <a:off x="2726874" y="4020741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81F81-F50F-BA79-2FF3-AA570D4CBA7C}"/>
              </a:ext>
            </a:extLst>
          </p:cNvPr>
          <p:cNvSpPr/>
          <p:nvPr/>
        </p:nvSpPr>
        <p:spPr>
          <a:xfrm>
            <a:off x="6024818" y="3663553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1F2CCD-989C-68FF-E004-9823D6CA3C10}"/>
              </a:ext>
            </a:extLst>
          </p:cNvPr>
          <p:cNvSpPr/>
          <p:nvPr/>
        </p:nvSpPr>
        <p:spPr>
          <a:xfrm>
            <a:off x="6024818" y="4371976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A7917-E13D-3AC6-D8E1-EB9E5A44229D}"/>
              </a:ext>
            </a:extLst>
          </p:cNvPr>
          <p:cNvSpPr/>
          <p:nvPr/>
        </p:nvSpPr>
        <p:spPr>
          <a:xfrm>
            <a:off x="5437840" y="3663553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B473DA-8E54-5869-1A13-50AA1C48833F}"/>
              </a:ext>
            </a:extLst>
          </p:cNvPr>
          <p:cNvSpPr/>
          <p:nvPr/>
        </p:nvSpPr>
        <p:spPr>
          <a:xfrm>
            <a:off x="5437840" y="4371976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7DA939-0BAB-393C-9B5E-B8E844EEA9F7}"/>
              </a:ext>
            </a:extLst>
          </p:cNvPr>
          <p:cNvSpPr/>
          <p:nvPr/>
        </p:nvSpPr>
        <p:spPr>
          <a:xfrm>
            <a:off x="3309652" y="4020740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95827-9EA1-5166-E5C7-E678CEFDBCC2}"/>
              </a:ext>
            </a:extLst>
          </p:cNvPr>
          <p:cNvGrpSpPr/>
          <p:nvPr/>
        </p:nvGrpSpPr>
        <p:grpSpPr>
          <a:xfrm>
            <a:off x="5877068" y="712730"/>
            <a:ext cx="2770903" cy="1034470"/>
            <a:chOff x="4572000" y="666175"/>
            <a:chExt cx="2250893" cy="8403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6C4222-9648-0904-3521-07FCBE0E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666175"/>
              <a:ext cx="2250893" cy="840333"/>
            </a:xfrm>
            <a:prstGeom prst="rect">
              <a:avLst/>
            </a:prstGeom>
            <a:solidFill>
              <a:srgbClr val="00FF00">
                <a:alpha val="40784"/>
              </a:srgbClr>
            </a:solidFill>
            <a:ln>
              <a:noFill/>
            </a:ln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539842-B356-F577-A7BF-63DFE966D73D}"/>
                </a:ext>
              </a:extLst>
            </p:cNvPr>
            <p:cNvSpPr/>
            <p:nvPr/>
          </p:nvSpPr>
          <p:spPr>
            <a:xfrm>
              <a:off x="4683438" y="901132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BD1C8E-8471-A712-AE91-D79AB06A00A4}"/>
                </a:ext>
              </a:extLst>
            </p:cNvPr>
            <p:cNvSpPr/>
            <p:nvPr/>
          </p:nvSpPr>
          <p:spPr>
            <a:xfrm>
              <a:off x="5030699" y="1122594"/>
              <a:ext cx="92655" cy="90877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37FC5-DACA-5E9C-9403-8B00FC0DF192}"/>
                </a:ext>
              </a:extLst>
            </p:cNvPr>
            <p:cNvSpPr/>
            <p:nvPr/>
          </p:nvSpPr>
          <p:spPr>
            <a:xfrm>
              <a:off x="4683438" y="1256934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F49ED-6367-A0A8-074A-35A1100E7B10}"/>
                </a:ext>
              </a:extLst>
            </p:cNvPr>
            <p:cNvSpPr/>
            <p:nvPr/>
          </p:nvSpPr>
          <p:spPr>
            <a:xfrm>
              <a:off x="5907940" y="1067604"/>
              <a:ext cx="603647" cy="200855"/>
            </a:xfrm>
            <a:prstGeom prst="roundRect">
              <a:avLst>
                <a:gd name="adj" fmla="val 50000"/>
              </a:avLst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5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-Commutation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  <a:blipFill>
                <a:blip r:embed="rId2"/>
                <a:stretch>
                  <a:fillRect t="-25397" b="-49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A spider with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copy through a spider of opposite color</a:t>
                </a:r>
              </a:p>
              <a:p>
                <a:pPr lvl="2"/>
                <a:r>
                  <a:rPr lang="en-US" dirty="0"/>
                  <a:t>The phase of the other spider gets flipped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C10ED-1931-0762-65D2-9B9AD0539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80180" y="2870430"/>
            <a:ext cx="4065790" cy="194115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693A08-0BCE-6748-F02D-0544AD5EBEBF}"/>
              </a:ext>
            </a:extLst>
          </p:cNvPr>
          <p:cNvSpPr/>
          <p:nvPr/>
        </p:nvSpPr>
        <p:spPr>
          <a:xfrm>
            <a:off x="2581401" y="3640008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2F8852-12B7-673C-389B-599B53240D84}"/>
              </a:ext>
            </a:extLst>
          </p:cNvPr>
          <p:cNvSpPr/>
          <p:nvPr/>
        </p:nvSpPr>
        <p:spPr>
          <a:xfrm>
            <a:off x="3032561" y="3640008"/>
            <a:ext cx="361803" cy="35486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2490FC-A2D4-599B-16C8-C54535392342}"/>
              </a:ext>
            </a:extLst>
          </p:cNvPr>
          <p:cNvSpPr/>
          <p:nvPr/>
        </p:nvSpPr>
        <p:spPr>
          <a:xfrm>
            <a:off x="5780436" y="3127473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4D26AC-1C8F-F82E-6E9E-67BBF48673E8}"/>
              </a:ext>
            </a:extLst>
          </p:cNvPr>
          <p:cNvSpPr/>
          <p:nvPr/>
        </p:nvSpPr>
        <p:spPr>
          <a:xfrm>
            <a:off x="5780436" y="4152709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3E21B1-85D9-890F-B3C8-71F7AFD519D8}"/>
              </a:ext>
            </a:extLst>
          </p:cNvPr>
          <p:cNvSpPr/>
          <p:nvPr/>
        </p:nvSpPr>
        <p:spPr>
          <a:xfrm>
            <a:off x="4976592" y="3640008"/>
            <a:ext cx="575617" cy="354859"/>
          </a:xfrm>
          <a:prstGeom prst="roundRect">
            <a:avLst>
              <a:gd name="adj" fmla="val 50000"/>
            </a:avLst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27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Change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We can change the color of a single spider</a:t>
            </a:r>
          </a:p>
          <a:p>
            <a:pPr lvl="2"/>
            <a:r>
              <a:rPr lang="en-US" dirty="0"/>
              <a:t>But we need to add Hadamard gates to all its inputs / outputs to compensate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Analog: A Hadamard Gate can push through a spider</a:t>
            </a:r>
          </a:p>
          <a:p>
            <a:pPr lvl="3"/>
            <a:r>
              <a:rPr lang="en-US" dirty="0"/>
              <a:t>By copying itself to every other output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FF7205-BC5F-B978-F701-277DDA99D6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6194" y="2603684"/>
            <a:ext cx="5091611" cy="220789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5BADE9-B42A-4F60-E237-2B97C2901A76}"/>
              </a:ext>
            </a:extLst>
          </p:cNvPr>
          <p:cNvSpPr/>
          <p:nvPr/>
        </p:nvSpPr>
        <p:spPr>
          <a:xfrm>
            <a:off x="5676900" y="3523920"/>
            <a:ext cx="507094" cy="497362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F469E2-8DF5-32B5-F4EE-662E688B590B}"/>
              </a:ext>
            </a:extLst>
          </p:cNvPr>
          <p:cNvSpPr/>
          <p:nvPr/>
        </p:nvSpPr>
        <p:spPr>
          <a:xfrm>
            <a:off x="2886097" y="3523920"/>
            <a:ext cx="507094" cy="497362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9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Hadamard Gates can be constructed using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pPr lvl="2"/>
            <a:r>
              <a:rPr lang="en-US" dirty="0"/>
              <a:t>Set up Hadamard as sequence of rotations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7B068-1E63-C978-63E8-B4303B7F9F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9589" y="2925449"/>
            <a:ext cx="6784227" cy="14540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2494D51-EC31-A297-5417-579FAF154D4B}"/>
              </a:ext>
            </a:extLst>
          </p:cNvPr>
          <p:cNvSpPr/>
          <p:nvPr/>
        </p:nvSpPr>
        <p:spPr>
          <a:xfrm>
            <a:off x="5825834" y="3373110"/>
            <a:ext cx="590227" cy="57890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5A5533-5E03-783A-EE84-9DCD485761CC}"/>
              </a:ext>
            </a:extLst>
          </p:cNvPr>
          <p:cNvSpPr/>
          <p:nvPr/>
        </p:nvSpPr>
        <p:spPr>
          <a:xfrm>
            <a:off x="4928053" y="3378070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A292D0-9340-5676-FD91-778F3B823D1A}"/>
              </a:ext>
            </a:extLst>
          </p:cNvPr>
          <p:cNvSpPr/>
          <p:nvPr/>
        </p:nvSpPr>
        <p:spPr>
          <a:xfrm>
            <a:off x="6723615" y="3384777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 Cancelation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869660" cy="220789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Two Hadamard Gates should cancel!</a:t>
            </a:r>
          </a:p>
          <a:p>
            <a:pPr lvl="2"/>
            <a:r>
              <a:rPr lang="en-US" dirty="0"/>
              <a:t>Using a visual proof, we see that the rule holds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B864-B0E8-2887-78D9-8A78C3AE4C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3620" y="922417"/>
            <a:ext cx="2170634" cy="3889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88513-1968-73D3-A780-FDB8A912BA16}"/>
              </a:ext>
            </a:extLst>
          </p:cNvPr>
          <p:cNvSpPr txBox="1"/>
          <p:nvPr/>
        </p:nvSpPr>
        <p:spPr>
          <a:xfrm>
            <a:off x="7602583" y="1547948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13BBB-6F44-5E52-B181-0AF2EA0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20" y="355921"/>
            <a:ext cx="1847671" cy="6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BFD46-B16B-2D05-21BC-C28541192D3A}"/>
              </a:ext>
            </a:extLst>
          </p:cNvPr>
          <p:cNvSpPr txBox="1"/>
          <p:nvPr/>
        </p:nvSpPr>
        <p:spPr>
          <a:xfrm>
            <a:off x="5932714" y="563376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3CC0-1845-875D-6BD8-19968BD9B124}"/>
              </a:ext>
            </a:extLst>
          </p:cNvPr>
          <p:cNvSpPr txBox="1"/>
          <p:nvPr/>
        </p:nvSpPr>
        <p:spPr>
          <a:xfrm>
            <a:off x="6595639" y="550355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004A8-A754-C64F-9127-704740372F13}"/>
              </a:ext>
            </a:extLst>
          </p:cNvPr>
          <p:cNvSpPr txBox="1"/>
          <p:nvPr/>
        </p:nvSpPr>
        <p:spPr>
          <a:xfrm>
            <a:off x="7602583" y="1000506"/>
            <a:ext cx="1148456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(Translate to ZX)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/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>
                    <a:latin typeface="+mn-lt"/>
                  </a:rPr>
                  <a:t>-Commutation)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blipFill>
                <a:blip r:embed="rId4"/>
                <a:stretch>
                  <a:fillRect l="-7853" t="-21875" r="-8377" b="-46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F532D6-06BB-37A3-03B7-E82285B82570}"/>
              </a:ext>
            </a:extLst>
          </p:cNvPr>
          <p:cNvSpPr txBox="1"/>
          <p:nvPr/>
        </p:nvSpPr>
        <p:spPr>
          <a:xfrm>
            <a:off x="7602583" y="2590855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F20FD-F53F-5749-0724-89F9833DA56E}"/>
              </a:ext>
            </a:extLst>
          </p:cNvPr>
          <p:cNvSpPr txBox="1"/>
          <p:nvPr/>
        </p:nvSpPr>
        <p:spPr>
          <a:xfrm>
            <a:off x="7602583" y="3088179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1654-CE25-C153-4E53-22952FB2B876}"/>
              </a:ext>
            </a:extLst>
          </p:cNvPr>
          <p:cNvSpPr txBox="1"/>
          <p:nvPr/>
        </p:nvSpPr>
        <p:spPr>
          <a:xfrm>
            <a:off x="7602583" y="3590011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FB01F-E44A-5DD7-B390-4E3E16206E86}"/>
              </a:ext>
            </a:extLst>
          </p:cNvPr>
          <p:cNvSpPr txBox="1"/>
          <p:nvPr/>
        </p:nvSpPr>
        <p:spPr>
          <a:xfrm>
            <a:off x="7602583" y="4116399"/>
            <a:ext cx="6043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(Modulo)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BF024-F3D4-B2A9-69E5-65D621B014AA}"/>
              </a:ext>
            </a:extLst>
          </p:cNvPr>
          <p:cNvSpPr txBox="1"/>
          <p:nvPr/>
        </p:nvSpPr>
        <p:spPr>
          <a:xfrm>
            <a:off x="7602583" y="4582027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</p:spTree>
    <p:extLst>
      <p:ext uri="{BB962C8B-B14F-4D97-AF65-F5344CB8AC3E}">
        <p14:creationId xmlns:p14="http://schemas.microsoft.com/office/powerpoint/2010/main" val="15434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depth of circuit (noise issues)</a:t>
            </a:r>
          </a:p>
          <a:p>
            <a:pPr lvl="2"/>
            <a:r>
              <a:rPr lang="en-US" dirty="0"/>
              <a:t>Allow only some set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 err="1"/>
                  <a:t>Example</a:t>
                </a:r>
                <a:r>
                  <a:rPr lang="de-DE" dirty="0"/>
                  <a:t>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Target qubit is untouched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DA14D90-B39C-0358-9FF8-E37FAA2B768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0" y="3029506"/>
            <a:ext cx="7591739" cy="119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1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Example CNOT </a:t>
                </a:r>
                <a:r>
                  <a:rPr lang="de-DE" dirty="0" err="1"/>
                  <a:t>Application</a:t>
                </a:r>
                <a:r>
                  <a:rPr lang="de-DE" dirty="0"/>
                  <a:t>: Control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C9D0CE-1486-A5D2-1CA3-2AE50F75D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1" t="-25397" b="-49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A318C-616E-A871-B51F-A1BAA8701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As expected: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|1⟩</m:t>
                    </m:r>
                  </m:oMath>
                </a14:m>
                <a:r>
                  <a:rPr lang="en-US" sz="1400" dirty="0"/>
                  <a:t> Qubit passes through</a:t>
                </a:r>
              </a:p>
              <a:p>
                <a:pPr lvl="3"/>
                <a:r>
                  <a:rPr lang="en-US" sz="1400" dirty="0"/>
                  <a:t>Pauli X gate is applied to target qubit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20D8DBC-018B-1BF4-3385-813A7D33C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5D5DDC33-5452-3B02-72B8-A6F75A0B6A6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7" y="2963204"/>
            <a:ext cx="5421086" cy="14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19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Circuit containing 3 alternating CNOTS</a:t>
            </a:r>
          </a:p>
        </p:txBody>
      </p:sp>
      <p:pic>
        <p:nvPicPr>
          <p:cNvPr id="1026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67C9B7A3-1446-E13B-A7BF-CE6E99490D6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3" y="2432346"/>
            <a:ext cx="4171493" cy="19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1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Transform into ZX-Diagram</a:t>
            </a:r>
          </a:p>
          <a:p>
            <a:pPr lvl="2"/>
            <a:r>
              <a:rPr lang="en-GB" dirty="0"/>
              <a:t>Remember CNOT Gate from earlier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73E857C-2416-0BB4-0A48-CC3F0DCB6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0064" y="2571750"/>
            <a:ext cx="3204035" cy="1965559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E188EF1-4A92-D462-7EE9-C63BC83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631"/>
          <a:stretch/>
        </p:blipFill>
        <p:spPr>
          <a:xfrm>
            <a:off x="5258890" y="894533"/>
            <a:ext cx="3354211" cy="986221"/>
          </a:xfrm>
          <a:prstGeom prst="rect">
            <a:avLst/>
          </a:prstGeom>
        </p:spPr>
      </p:pic>
      <p:pic>
        <p:nvPicPr>
          <p:cNvPr id="9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99736529-9EC1-B525-2B97-77C14DBC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" y="2847928"/>
            <a:ext cx="3388526" cy="15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1072C-4EC9-D4CA-8C80-FFE49969D59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6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89E245-ADAC-3462-E4D1-99ACC305AB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1885"/>
            <a:ext cx="2773093" cy="17984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bi-algebra rule</a:t>
            </a:r>
          </a:p>
          <a:p>
            <a:pPr lvl="2"/>
            <a:r>
              <a:rPr lang="en-GB" dirty="0"/>
              <a:t>We need to morph the graph first!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152D78-E070-9BA2-2F70-E509CEF6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2564822"/>
            <a:ext cx="3204036" cy="196555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D7989B6-95BA-5AEB-DED7-4A504C2EEE0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3011FA4A-F8D4-245C-2330-A037EB5EB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28"/>
          <a:stretch/>
        </p:blipFill>
        <p:spPr>
          <a:xfrm rot="5400000">
            <a:off x="6602692" y="509866"/>
            <a:ext cx="1333128" cy="10133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8E754E-ACD1-80FA-D8CF-53403AD4AA53}"/>
              </a:ext>
            </a:extLst>
          </p:cNvPr>
          <p:cNvSpPr/>
          <p:nvPr/>
        </p:nvSpPr>
        <p:spPr>
          <a:xfrm rot="5400000">
            <a:off x="7208396" y="1142718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3C7857A8-5C48-2ED0-2EE7-7B97312CB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0" t="506" r="-1052" b="-506"/>
          <a:stretch/>
        </p:blipFill>
        <p:spPr>
          <a:xfrm rot="5400000">
            <a:off x="4871298" y="491800"/>
            <a:ext cx="1333128" cy="1013368"/>
          </a:xfrm>
          <a:prstGeom prst="rect">
            <a:avLst/>
          </a:prstGeom>
        </p:spPr>
      </p:pic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B83FD264-527D-ED47-D87D-996ED3BF5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25" t="24386" r="39993" b="29618"/>
          <a:stretch/>
        </p:blipFill>
        <p:spPr>
          <a:xfrm>
            <a:off x="6149885" y="762868"/>
            <a:ext cx="612687" cy="4661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257ECF-08BA-EB81-EC59-82F986B2012E}"/>
              </a:ext>
            </a:extLst>
          </p:cNvPr>
          <p:cNvSpPr/>
          <p:nvPr/>
        </p:nvSpPr>
        <p:spPr>
          <a:xfrm rot="5400000">
            <a:off x="5232523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2E5C5E-7CBD-B9F3-CA62-2AEB4583606F}"/>
              </a:ext>
            </a:extLst>
          </p:cNvPr>
          <p:cNvSpPr/>
          <p:nvPr/>
        </p:nvSpPr>
        <p:spPr>
          <a:xfrm rot="5400000">
            <a:off x="5720525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E14CD-E5CE-7E0D-A35E-566B6C78D0CF}"/>
              </a:ext>
            </a:extLst>
          </p:cNvPr>
          <p:cNvSpPr/>
          <p:nvPr/>
        </p:nvSpPr>
        <p:spPr>
          <a:xfrm rot="5400000">
            <a:off x="7208318" y="73468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1D55CC-7EC0-E254-9C6B-9EFE870E9F11}"/>
              </a:ext>
            </a:extLst>
          </p:cNvPr>
          <p:cNvSpPr/>
          <p:nvPr/>
        </p:nvSpPr>
        <p:spPr>
          <a:xfrm rot="5400000">
            <a:off x="5243701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8521F7-5A75-2F2D-BFE2-E9597F53C256}"/>
              </a:ext>
            </a:extLst>
          </p:cNvPr>
          <p:cNvSpPr/>
          <p:nvPr/>
        </p:nvSpPr>
        <p:spPr>
          <a:xfrm rot="5400000">
            <a:off x="5728507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58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Morph the ZX-Diagram</a:t>
            </a:r>
          </a:p>
          <a:p>
            <a:pPr lvl="2"/>
            <a:r>
              <a:rPr lang="en-GB" dirty="0"/>
              <a:t>Allowed, since we are allowed to move stuff freely</a:t>
            </a:r>
          </a:p>
          <a:p>
            <a:pPr lvl="2"/>
            <a:r>
              <a:rPr lang="en-GB" dirty="0"/>
              <a:t>Guaranteed by underlying category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73C36-14F6-0BEA-2156-0E9C9938EC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20268"/>
            <a:ext cx="2753462" cy="1755290"/>
          </a:xfr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FF666A3-0918-44AD-ABAA-71643164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5" y="2720268"/>
            <a:ext cx="2753462" cy="17857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7619EB-18D7-CD60-5026-DDD5371F3DE7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99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65051-934F-318C-39E8-B08CEEAA4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9075"/>
            <a:ext cx="2714599" cy="1717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spider fusion rule</a:t>
            </a:r>
          </a:p>
          <a:p>
            <a:pPr lvl="2"/>
            <a:r>
              <a:rPr lang="en-GB" dirty="0"/>
              <a:t>Attention, two wires remain between the first nodes!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061DBB5-3EEA-D760-4AF9-0390B3D5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70895"/>
            <a:ext cx="2801266" cy="178576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A4D7A8-8DA6-A809-E4F2-7C89BC7351EC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3F917B34-F354-9DDE-4893-31AE2B7A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14" y="849332"/>
            <a:ext cx="3760162" cy="11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5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</a:t>
            </a:r>
            <a:r>
              <a:rPr lang="en-GB" dirty="0" err="1"/>
              <a:t>Hopf</a:t>
            </a:r>
            <a:r>
              <a:rPr lang="en-GB" dirty="0"/>
              <a:t>-Law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2961BA-8EDA-05FF-D07F-D81E442EE5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9" y="2739074"/>
            <a:ext cx="2689692" cy="1717675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CF136BE-E188-C736-DFDC-C6D6FAB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87212"/>
            <a:ext cx="2770631" cy="175313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F5130-F737-F0B2-3BA6-EB6801026365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4BB34D36-E6AE-D90F-44C7-7544D2964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" r="13220"/>
          <a:stretch/>
        </p:blipFill>
        <p:spPr>
          <a:xfrm>
            <a:off x="4916880" y="837799"/>
            <a:ext cx="3633354" cy="11123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580F51-C8F2-C991-F5AD-ACCFB31C03FA}"/>
              </a:ext>
            </a:extLst>
          </p:cNvPr>
          <p:cNvSpPr/>
          <p:nvPr/>
        </p:nvSpPr>
        <p:spPr>
          <a:xfrm>
            <a:off x="5660337" y="1281920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4B85B4-FF46-C864-4787-51A960A7A930}"/>
              </a:ext>
            </a:extLst>
          </p:cNvPr>
          <p:cNvSpPr/>
          <p:nvPr/>
        </p:nvSpPr>
        <p:spPr>
          <a:xfrm>
            <a:off x="5098051" y="1285317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D7830-FA63-27F1-4999-7F0BF9035491}"/>
              </a:ext>
            </a:extLst>
          </p:cNvPr>
          <p:cNvSpPr/>
          <p:nvPr/>
        </p:nvSpPr>
        <p:spPr>
          <a:xfrm>
            <a:off x="8138592" y="1280221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FDED40-6442-6E09-99EF-BFA200489321}"/>
              </a:ext>
            </a:extLst>
          </p:cNvPr>
          <p:cNvSpPr/>
          <p:nvPr/>
        </p:nvSpPr>
        <p:spPr>
          <a:xfrm>
            <a:off x="7579859" y="1283618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7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Identity Removal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983BCE-D3D6-7B4E-93D2-1A63F31828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3762" y="2739073"/>
            <a:ext cx="2717109" cy="1634941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4D14F11-DBDD-3A7D-96F1-8EC31DC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3" y="2687212"/>
            <a:ext cx="2745211" cy="175313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702DC9-1681-AE64-8825-8CB77C27D15E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2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Complicated CNOT circuit is actually a swap operation</a:t>
            </a:r>
          </a:p>
          <a:p>
            <a:pPr lvl="2"/>
            <a:r>
              <a:rPr lang="en-GB" dirty="0"/>
              <a:t>Since we are working at the </a:t>
            </a:r>
            <a:r>
              <a:rPr lang="en-GB" i="1" dirty="0"/>
              <a:t>atom</a:t>
            </a:r>
            <a:r>
              <a:rPr lang="en-GB" dirty="0"/>
              <a:t>-level many other circuits can be simplified like this</a:t>
            </a:r>
          </a:p>
          <a:p>
            <a:pPr lvl="2"/>
            <a:r>
              <a:rPr lang="en-GB" dirty="0"/>
              <a:t>Extracting back quantum circuits is hard</a:t>
            </a:r>
          </a:p>
          <a:p>
            <a:pPr lvl="3"/>
            <a:r>
              <a:rPr lang="en-GB" dirty="0"/>
              <a:t>But it's possible for simple circuits</a:t>
            </a:r>
          </a:p>
          <a:p>
            <a:pPr lvl="3"/>
            <a:r>
              <a:rPr lang="en-GB" dirty="0"/>
              <a:t>(In general: Graph needs to have “</a:t>
            </a:r>
            <a:r>
              <a:rPr lang="en-GB" dirty="0" err="1"/>
              <a:t>gFlow</a:t>
            </a:r>
            <a:r>
              <a:rPr lang="en-GB" dirty="0"/>
              <a:t>”)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0201BD9-C450-5A15-73F9-8C1C0ACF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DCC81-51DD-8662-8796-8DBCE538EA40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7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C5B24629-94D8-E513-E464-FE483D74AA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2" y="2795775"/>
            <a:ext cx="3611011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1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Translating Circuits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F8D22-E31F-FA06-02DC-1DB9900D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7"/>
          <a:stretch/>
        </p:blipFill>
        <p:spPr>
          <a:xfrm>
            <a:off x="3968243" y="1036131"/>
            <a:ext cx="3449254" cy="1388542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A0DC7EC-03FB-F698-1CF1-F70C465B4EA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1063"/>
          <a:stretch/>
        </p:blipFill>
        <p:spPr>
          <a:xfrm>
            <a:off x="318009" y="1010371"/>
            <a:ext cx="3244723" cy="3651683"/>
          </a:xfrm>
          <a:prstGeom prst="rect">
            <a:avLst/>
          </a:prstGeom>
        </p:spPr>
      </p:pic>
      <p:pic>
        <p:nvPicPr>
          <p:cNvPr id="1026" name="Picture 2" descr="circuit construction - Show that a $CZ$ gate can be implemented using a  $CNOT$ gate and Hadamard gates - Quantum Computing Stack Exchange">
            <a:extLst>
              <a:ext uri="{FF2B5EF4-FFF2-40B4-BE49-F238E27FC236}">
                <a16:creationId xmlns:a16="http://schemas.microsoft.com/office/drawing/2014/main" id="{4DC95690-D8D3-804D-9BE9-96CCE89E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70" y="3382850"/>
            <a:ext cx="2953207" cy="10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969B6-4CDF-2662-C4B2-9254FE7737EC}"/>
              </a:ext>
            </a:extLst>
          </p:cNvPr>
          <p:cNvSpPr txBox="1"/>
          <p:nvPr/>
        </p:nvSpPr>
        <p:spPr>
          <a:xfrm>
            <a:off x="5975306" y="4495800"/>
            <a:ext cx="2440925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Challenge: Try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identity</a:t>
            </a:r>
            <a:r>
              <a:rPr lang="de-DE" sz="1200" dirty="0">
                <a:latin typeface="+mn-lt"/>
              </a:rPr>
              <a:t>!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CA784-C6D1-87E3-FBB4-8F2E934F31FE}"/>
              </a:ext>
            </a:extLst>
          </p:cNvPr>
          <p:cNvSpPr/>
          <p:nvPr/>
        </p:nvSpPr>
        <p:spPr>
          <a:xfrm>
            <a:off x="5976450" y="2793093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98B35-B07B-6ED8-C1FB-F657CF03704E}"/>
              </a:ext>
            </a:extLst>
          </p:cNvPr>
          <p:cNvSpPr/>
          <p:nvPr/>
        </p:nvSpPr>
        <p:spPr>
          <a:xfrm>
            <a:off x="5976450" y="3456369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3DF85-76BA-50ED-4E35-21D357653EC3}"/>
              </a:ext>
            </a:extLst>
          </p:cNvPr>
          <p:cNvSpPr/>
          <p:nvPr/>
        </p:nvSpPr>
        <p:spPr>
          <a:xfrm>
            <a:off x="7498855" y="3455097"/>
            <a:ext cx="347682" cy="347666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CB0A5F-D04F-DA83-0EA1-76CC5AE5F2B1}"/>
              </a:ext>
            </a:extLst>
          </p:cNvPr>
          <p:cNvSpPr/>
          <p:nvPr/>
        </p:nvSpPr>
        <p:spPr>
          <a:xfrm>
            <a:off x="6607092" y="2879680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149222-5457-A8B5-0F72-F2720C267084}"/>
              </a:ext>
            </a:extLst>
          </p:cNvPr>
          <p:cNvSpPr/>
          <p:nvPr/>
        </p:nvSpPr>
        <p:spPr>
          <a:xfrm>
            <a:off x="7154920" y="4188143"/>
            <a:ext cx="167842" cy="1678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4A1CF1-D1E2-6553-D931-382B0BD5CCD1}"/>
              </a:ext>
            </a:extLst>
          </p:cNvPr>
          <p:cNvSpPr/>
          <p:nvPr/>
        </p:nvSpPr>
        <p:spPr>
          <a:xfrm>
            <a:off x="5971986" y="4101555"/>
            <a:ext cx="347682" cy="34100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F26486-B407-14DE-7C98-61ED67B5F502}"/>
              </a:ext>
            </a:extLst>
          </p:cNvPr>
          <p:cNvSpPr/>
          <p:nvPr/>
        </p:nvSpPr>
        <p:spPr>
          <a:xfrm>
            <a:off x="6603815" y="4188143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994C41-7276-02EE-85B0-2D4191A2709C}"/>
              </a:ext>
            </a:extLst>
          </p:cNvPr>
          <p:cNvSpPr/>
          <p:nvPr/>
        </p:nvSpPr>
        <p:spPr>
          <a:xfrm>
            <a:off x="7150052" y="3545012"/>
            <a:ext cx="171119" cy="167835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9EFE0A-F3BB-0E9D-02CD-BD9FD5A33BF9}"/>
              </a:ext>
            </a:extLst>
          </p:cNvPr>
          <p:cNvSpPr/>
          <p:nvPr/>
        </p:nvSpPr>
        <p:spPr>
          <a:xfrm>
            <a:off x="7498855" y="2789764"/>
            <a:ext cx="547865" cy="347666"/>
          </a:xfrm>
          <a:prstGeom prst="roundRect">
            <a:avLst>
              <a:gd name="adj" fmla="val 50000"/>
            </a:avLst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DED6-99FE-9DA6-A8DF-C9C789A0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Circuit </a:t>
            </a:r>
            <a:r>
              <a:rPr lang="de-DE" dirty="0" err="1"/>
              <a:t>Simplification</a:t>
            </a:r>
            <a:r>
              <a:rPr lang="de-DE" dirty="0"/>
              <a:t> GHZ-State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76D6B-254F-D590-FDEB-9BD0F4A06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𝐺𝐻𝑍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de-DE" b="0" dirty="0"/>
              </a:p>
              <a:p>
                <a:pPr lvl="2"/>
                <a:r>
                  <a:rPr lang="en-US" dirty="0"/>
                  <a:t>Calculating the circuit with ZX seems trivial compared to classical reasoning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0, 3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=1⋅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1⋅</m:t>
                    </m:r>
                    <m:d>
                      <m:dPr>
                        <m:begChr m:val="|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CFB595F-2DB6-81F2-E221-2C5D04F27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745EB358-EF2F-DB86-1072-D629194BE7E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17" y="3420904"/>
            <a:ext cx="6961948" cy="10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28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66DD93-CCE4-04DD-E955-1EFFAEDE05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78973" y="1283664"/>
            <a:ext cx="6186054" cy="2743582"/>
          </a:xfrm>
        </p:spPr>
      </p:pic>
    </p:spTree>
    <p:extLst>
      <p:ext uri="{BB962C8B-B14F-4D97-AF65-F5344CB8AC3E}">
        <p14:creationId xmlns:p14="http://schemas.microsoft.com/office/powerpoint/2010/main" val="530622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66CFE7-03F1-7060-1C1B-D3B4AAC116C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644"/>
          <a:stretch/>
        </p:blipFill>
        <p:spPr>
          <a:xfrm>
            <a:off x="897369" y="1765526"/>
            <a:ext cx="7281008" cy="3234716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Shared Bell State, is just a bent wire!</a:t>
            </a:r>
          </a:p>
          <a:p>
            <a:r>
              <a:rPr lang="en-US" sz="1600" dirty="0"/>
              <a:t>Measurement is a parameterized spider</a:t>
            </a:r>
          </a:p>
        </p:txBody>
      </p:sp>
    </p:spTree>
    <p:extLst>
      <p:ext uri="{BB962C8B-B14F-4D97-AF65-F5344CB8AC3E}">
        <p14:creationId xmlns:p14="http://schemas.microsoft.com/office/powerpoint/2010/main" val="1027768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Toffoli 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T</a:t>
            </a:r>
            <a:r>
              <a:rPr lang="en-US" sz="1600" dirty="0" err="1"/>
              <a:t>offoli</a:t>
            </a:r>
            <a:r>
              <a:rPr lang="en-US" sz="1600" dirty="0"/>
              <a:t> gate calculates a “quantum-AND” between two states</a:t>
            </a:r>
          </a:p>
          <a:p>
            <a:pPr lvl="2"/>
            <a:r>
              <a:rPr lang="en-US" sz="1200" dirty="0"/>
              <a:t>We introduced a new Generator: A “H-Box” to simplify the circuit. (Normally it has 25 Spiders)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D1ABFD-C61F-8B5B-5136-5B9059DE6DB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3200"/>
          <a:stretch/>
        </p:blipFill>
        <p:spPr>
          <a:xfrm>
            <a:off x="1018944" y="1705733"/>
            <a:ext cx="7106112" cy="3149252"/>
          </a:xfrm>
        </p:spPr>
      </p:pic>
    </p:spTree>
    <p:extLst>
      <p:ext uri="{BB962C8B-B14F-4D97-AF65-F5344CB8AC3E}">
        <p14:creationId xmlns:p14="http://schemas.microsoft.com/office/powerpoint/2010/main" val="3879622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Toffoli 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B726146A-1BED-D752-AC7B-207398DEB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373" y="906507"/>
                <a:ext cx="8509000" cy="1718039"/>
              </a:xfrm>
              <a:prstGeom prst="rect">
                <a:avLst/>
              </a:prstGeom>
            </p:spPr>
            <p:txBody>
              <a:bodyPr/>
              <a:lstStyle>
                <a:lvl1pPr marL="179388" indent="-179388" algn="l" defTabSz="914400" rtl="0" eaLnBrk="1" fontAlgn="base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  <a:lvl2pPr marL="179388" indent="-179388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lang="en-US" sz="1400" kern="1200" dirty="0" smtClean="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/>
                  <a:t>T</a:t>
                </a:r>
                <a:r>
                  <a:rPr lang="en-US" sz="1600" dirty="0" err="1"/>
                  <a:t>offoli</a:t>
                </a:r>
                <a:r>
                  <a:rPr lang="en-US" sz="1600" dirty="0"/>
                  <a:t> Gate applied to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|11⟩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B726146A-1BED-D752-AC7B-207398DEB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3" y="906507"/>
                <a:ext cx="8509000" cy="1718039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594E77-D0E1-EE75-F000-BF3711A7445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586939" y="1289957"/>
            <a:ext cx="5831155" cy="3670381"/>
          </a:xfrm>
        </p:spPr>
      </p:pic>
    </p:spTree>
    <p:extLst>
      <p:ext uri="{BB962C8B-B14F-4D97-AF65-F5344CB8AC3E}">
        <p14:creationId xmlns:p14="http://schemas.microsoft.com/office/powerpoint/2010/main" val="3925560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092A-91F1-DAC7-76E6-023A7BC6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DC65E-FEEA-BAF2-7AC8-201C0CDF1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D2C2-1852-1D7C-6059-8FDF60AF95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ZX Calculus is complete</a:t>
            </a:r>
          </a:p>
          <a:p>
            <a:pPr lvl="2"/>
            <a:r>
              <a:rPr lang="en-US" dirty="0"/>
              <a:t>Any two ZX-Graphs for the same Quantum circuit can be transformed into each other </a:t>
            </a:r>
          </a:p>
          <a:p>
            <a:pPr lvl="2"/>
            <a:r>
              <a:rPr lang="en-US" dirty="0"/>
              <a:t>By just using the rules from before!</a:t>
            </a:r>
          </a:p>
          <a:p>
            <a:r>
              <a:rPr lang="en-US" dirty="0"/>
              <a:t>This means that if a simpler circuit exists, it can be found using ZX-calculus</a:t>
            </a:r>
          </a:p>
          <a:p>
            <a:pPr lvl="2"/>
            <a:r>
              <a:rPr lang="en-US" dirty="0"/>
              <a:t>But the path between those transformations may traverse invalid quantum circuits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BE4A7-0D45-0CBB-D161-1D4610F1D2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69539" y="3042083"/>
            <a:ext cx="3404921" cy="17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52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Image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7500" y="963113"/>
            <a:ext cx="8509000" cy="4004038"/>
          </a:xfrm>
        </p:spPr>
        <p:txBody>
          <a:bodyPr/>
          <a:lstStyle/>
          <a:p>
            <a:r>
              <a:rPr lang="en-GB" sz="1000" dirty="0"/>
              <a:t>Quantum compilation [P.4]: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optimization [P.5]: </a:t>
            </a:r>
            <a:r>
              <a:rPr lang="en-GB" sz="1000" dirty="0">
                <a:hlinkClick r:id="rId2"/>
              </a:rPr>
              <a:t>https://quantum-journal.org/papers/q-2020-06-04-279/</a:t>
            </a:r>
            <a:endParaRPr lang="en-GB" sz="1000" dirty="0"/>
          </a:p>
          <a:p>
            <a:r>
              <a:rPr lang="en-GB" sz="1000" dirty="0"/>
              <a:t>Circuit Identities: [P.6 - P9]: </a:t>
            </a:r>
            <a:r>
              <a:rPr lang="en-GB" sz="1000" dirty="0">
                <a:hlinkClick r:id="rId3"/>
              </a:rPr>
              <a:t>https://arxiv.org/pdf/1310.6813.pdf</a:t>
            </a:r>
            <a:endParaRPr lang="en-GB" sz="1000" dirty="0"/>
          </a:p>
          <a:p>
            <a:r>
              <a:rPr lang="en-GB" sz="1000" dirty="0"/>
              <a:t>Spiders as Matrix [P.20]: </a:t>
            </a:r>
            <a:r>
              <a:rPr lang="en-GB" sz="1000" dirty="0">
                <a:hlinkClick r:id="rId4"/>
              </a:rPr>
              <a:t>https://zxcalculus.com/tutorial</a:t>
            </a:r>
            <a:r>
              <a:rPr lang="en-GB" sz="1000" dirty="0"/>
              <a:t> </a:t>
            </a:r>
          </a:p>
          <a:p>
            <a:r>
              <a:rPr lang="en-GB" sz="1000" dirty="0"/>
              <a:t>CNOT ZX-Graph [P.27]: </a:t>
            </a:r>
            <a:r>
              <a:rPr lang="en-GB" sz="1000" dirty="0">
                <a:hlinkClick r:id="rId5"/>
              </a:rPr>
              <a:t>https://commons.wikimedia.org/wiki/File:ZX-calculus_cNOT-example.svg</a:t>
            </a:r>
            <a:endParaRPr lang="en-GB" sz="1000" dirty="0"/>
          </a:p>
          <a:p>
            <a:r>
              <a:rPr lang="en-GB" sz="1000" dirty="0"/>
              <a:t>Example Circuit Identities [P.30]: </a:t>
            </a:r>
            <a:r>
              <a:rPr lang="en-GB" sz="1000" dirty="0">
                <a:hlinkClick r:id="rId6"/>
              </a:rPr>
              <a:t>https://www.arxiv-vanity.com/papers/2303.08829/</a:t>
            </a:r>
            <a:endParaRPr lang="en-GB" sz="1000" dirty="0"/>
          </a:p>
          <a:p>
            <a:r>
              <a:rPr lang="en-GB" sz="1000" dirty="0"/>
              <a:t>Spider Fusion [P.32]: </a:t>
            </a:r>
            <a:r>
              <a:rPr lang="en-GB" sz="1000" dirty="0">
                <a:hlinkClick r:id="rId7"/>
              </a:rPr>
              <a:t>https://www.cs.ox.ac.uk/people/bob.coecke/ZX-lectures_JPG.pdf</a:t>
            </a:r>
            <a:r>
              <a:rPr lang="en-GB" sz="1000" dirty="0"/>
              <a:t> </a:t>
            </a:r>
          </a:p>
          <a:p>
            <a:r>
              <a:rPr lang="en-GB" sz="1000" dirty="0"/>
              <a:t>CNOT Application [P.40 – P.41]: </a:t>
            </a:r>
            <a:r>
              <a:rPr lang="en-GB" sz="900" dirty="0">
                <a:hlinkClick r:id="rId8"/>
              </a:rPr>
              <a:t>https://quantumcomputing.stackexchange.com/questions/10235/explain-the-representation-of-the-cnot-gate-in-zx-calculus</a:t>
            </a:r>
            <a:endParaRPr lang="en-GB" sz="1000" dirty="0"/>
          </a:p>
          <a:p>
            <a:r>
              <a:rPr lang="en-GB" sz="1000" dirty="0"/>
              <a:t>CNOT Simplification [P.43 – P.48]: </a:t>
            </a:r>
            <a:r>
              <a:rPr lang="en-GB" sz="1000" dirty="0">
                <a:hlinkClick r:id="rId9"/>
              </a:rPr>
              <a:t>https://zxcalculus.com/</a:t>
            </a:r>
            <a:endParaRPr lang="en-GB" sz="1000" dirty="0"/>
          </a:p>
          <a:p>
            <a:r>
              <a:rPr lang="en-GB" sz="1000" dirty="0"/>
              <a:t>Translating from Gates to ZX [P.50], Example Circuit [P.51]: </a:t>
            </a:r>
            <a:r>
              <a:rPr lang="en-GB" sz="1000" dirty="0">
                <a:hlinkClick r:id="rId10"/>
              </a:rPr>
              <a:t>https://arxiv.org/pdf/2012.13966.pdf</a:t>
            </a:r>
            <a:endParaRPr lang="en-GB" sz="1000" dirty="0"/>
          </a:p>
          <a:p>
            <a:r>
              <a:rPr lang="en-GB" sz="1000" dirty="0"/>
              <a:t>GHZ State Simplification [P.52]: </a:t>
            </a:r>
            <a:r>
              <a:rPr lang="en-GB" sz="800" dirty="0">
                <a:hlinkClick r:id="rId11"/>
              </a:rPr>
              <a:t>https://medium.com/quantinuum/how-zx-calculus-reveals-the-logic-and-processes-of-quantum-mechanics-to-everyone-944fc3bbbb2c</a:t>
            </a:r>
            <a:endParaRPr lang="en-GB" sz="1000" dirty="0"/>
          </a:p>
          <a:p>
            <a:r>
              <a:rPr lang="en-US" sz="1000" dirty="0"/>
              <a:t> Teleportation, Toffoli Gate Examples [P.53 – P.56]: </a:t>
            </a:r>
            <a:r>
              <a:rPr lang="en-US" sz="1000" dirty="0">
                <a:hlinkClick r:id="rId12"/>
              </a:rPr>
              <a:t>https://pennylane.ai/qml/demos/tutorial_zx_calculus</a:t>
            </a:r>
            <a:endParaRPr lang="en-US" sz="1000" dirty="0"/>
          </a:p>
          <a:p>
            <a:r>
              <a:rPr lang="en-US" sz="1000" dirty="0"/>
              <a:t>Completeness [P.57]: </a:t>
            </a:r>
            <a:r>
              <a:rPr lang="en-US" sz="1000" dirty="0">
                <a:hlinkClick r:id="rId13"/>
              </a:rPr>
              <a:t>https://arxiv.org/pdf/1902.03178.pdf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2590</Words>
  <Application>Microsoft Office PowerPoint</Application>
  <PresentationFormat>On-screen Show (16:9)</PresentationFormat>
  <Paragraphs>442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Example: CNOT Parallel Sections</vt:lpstr>
      <vt:lpstr>Example: CNOT Sequential Sections</vt:lpstr>
      <vt:lpstr>Where to draw the Regions?</vt:lpstr>
      <vt:lpstr>Simplification Rules</vt:lpstr>
      <vt:lpstr>Spider Fusion</vt:lpstr>
      <vt:lpstr>Hopf Rule</vt:lpstr>
      <vt:lpstr>Basis-State Copy Rules</vt:lpstr>
      <vt:lpstr>Bi-Algebra Rule</vt:lpstr>
      <vt:lpstr>π-Commutation</vt:lpstr>
      <vt:lpstr>Color Change Rule</vt:lpstr>
      <vt:lpstr>Hadamard Gate</vt:lpstr>
      <vt:lpstr>Hadamard Gate Cancelation</vt:lpstr>
      <vt:lpstr>Example CNOT Application: Control = |0⟩</vt:lpstr>
      <vt:lpstr>Example CNOT Application: Control = |1⟩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Translating Circuits</vt:lpstr>
      <vt:lpstr>From Quantum Circuits to ZX-Diagrams</vt:lpstr>
      <vt:lpstr>Example Circuit Simplification GHZ-State</vt:lpstr>
      <vt:lpstr>Quantum Teleportation</vt:lpstr>
      <vt:lpstr>Quantum Teleportation</vt:lpstr>
      <vt:lpstr>Toffoli Gate</vt:lpstr>
      <vt:lpstr>Toffoli Gate</vt:lpstr>
      <vt:lpstr>Completeness</vt:lpstr>
      <vt:lpstr>External Image 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186</cp:revision>
  <cp:lastPrinted>2015-07-30T14:04:45Z</cp:lastPrinted>
  <dcterms:created xsi:type="dcterms:W3CDTF">2023-06-06T23:01:34Z</dcterms:created>
  <dcterms:modified xsi:type="dcterms:W3CDTF">2023-06-13T00:31:18Z</dcterms:modified>
</cp:coreProperties>
</file>